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77" r:id="rId5"/>
    <p:sldId id="258" r:id="rId6"/>
    <p:sldId id="262" r:id="rId7"/>
    <p:sldId id="260" r:id="rId8"/>
    <p:sldId id="267" r:id="rId9"/>
    <p:sldId id="263" r:id="rId10"/>
    <p:sldId id="269" r:id="rId11"/>
    <p:sldId id="264" r:id="rId12"/>
    <p:sldId id="274" r:id="rId13"/>
    <p:sldId id="276" r:id="rId14"/>
    <p:sldId id="270" r:id="rId15"/>
    <p:sldId id="268" r:id="rId16"/>
    <p:sldId id="265" r:id="rId17"/>
    <p:sldId id="271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B895C9-8B79-4692-9489-B53FD1016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3B77470-8406-44DA-A62D-EEA5C2C49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07FA20-8FE9-4D69-85C7-5B8950EAD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9F56-51FA-4C88-BF2C-5C64F53EE1B2}" type="datetimeFigureOut">
              <a:rPr lang="it-IT" smtClean="0"/>
              <a:t>01/11/2018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1F7B7F-F916-4630-BF32-F7596C0F7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7BD353-3A97-4109-89E8-06DAF180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76C5-649F-4E6A-99BB-6C060D535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52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D809FB-43BF-40F0-81B3-00027C12D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B660323-E55D-4960-93A2-53130E5F0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8A9B77-1EF3-4F63-AD97-BFE4E4D8D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9F56-51FA-4C88-BF2C-5C64F53EE1B2}" type="datetimeFigureOut">
              <a:rPr lang="it-IT" smtClean="0"/>
              <a:t>01/11/2018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96AA52-9D4B-4E8E-BCFE-7D2F656B5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014873-ACBB-4F43-BC2F-AD82E8AD7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76C5-649F-4E6A-99BB-6C060D535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01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DC7CFDE-6316-4767-A223-748B91537E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EA1615D-B997-45E5-8A99-3056C3548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05AC31-CBDC-431E-B393-7DB37592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9F56-51FA-4C88-BF2C-5C64F53EE1B2}" type="datetimeFigureOut">
              <a:rPr lang="it-IT" smtClean="0"/>
              <a:t>01/11/2018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097F95-A3B0-452E-9D3A-C8A89AA1E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A50537-0828-4212-9E69-67D819A5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76C5-649F-4E6A-99BB-6C060D535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65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69CD90-04E5-4C57-A893-90E864119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941673-7222-4D1E-B645-EDD1662C7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2D984B-13BB-4B1B-B1F3-DF5A387B2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9F56-51FA-4C88-BF2C-5C64F53EE1B2}" type="datetimeFigureOut">
              <a:rPr lang="it-IT" smtClean="0"/>
              <a:t>01/11/2018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036522-EE70-4C5B-A1D4-756C510A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B92C65-62CA-454A-A058-F8C52C89E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76C5-649F-4E6A-99BB-6C060D535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467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87959-B95F-45C3-A826-B58276916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CF48454-15F9-4D91-8331-EE9F28AE8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DF734A-FD73-495E-A62F-FDFAF7DE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9F56-51FA-4C88-BF2C-5C64F53EE1B2}" type="datetimeFigureOut">
              <a:rPr lang="it-IT" smtClean="0"/>
              <a:t>01/11/2018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885ABF-0BDA-4423-88C4-9D2030E56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888309-0D87-4DA3-8EBA-684779CAF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76C5-649F-4E6A-99BB-6C060D535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61DEE2-D04B-4469-88C7-1728AEEB5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31A7AF-9057-49E7-B8E4-DCEE1A62D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735EE1-52DC-4DC0-ABB7-6D9CABD24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BB6182F-7A1E-41C3-AC05-2D0C13573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9F56-51FA-4C88-BF2C-5C64F53EE1B2}" type="datetimeFigureOut">
              <a:rPr lang="it-IT" smtClean="0"/>
              <a:t>01/11/2018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6A1D5FB-028E-4886-A728-432901C7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8F4759E-9C02-4A94-AD86-19EAA2D2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76C5-649F-4E6A-99BB-6C060D535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9D5262-13DA-42DB-A094-6E0D4BC2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40C178-623C-4058-B345-4BC68EB44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CF93A8F-4C48-4A2E-AA27-335261577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BE8ABEF-562D-425B-80F3-07EF96571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F17B94A-B450-4F2B-B1F8-5C9CD25B2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80C7CC5-C489-4A74-8211-69D646E1F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9F56-51FA-4C88-BF2C-5C64F53EE1B2}" type="datetimeFigureOut">
              <a:rPr lang="it-IT" smtClean="0"/>
              <a:t>01/11/2018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37B4AB9-5746-4034-9F45-9AA4334B4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4CB2EAE-A3AD-4118-A982-8F6CE6D2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76C5-649F-4E6A-99BB-6C060D535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11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7D54C2-989E-40DA-AEA5-2399AD99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6B9F712-E6B2-4CA2-A33D-D2F49F40D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9F56-51FA-4C88-BF2C-5C64F53EE1B2}" type="datetimeFigureOut">
              <a:rPr lang="it-IT" smtClean="0"/>
              <a:t>01/11/2018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1434245-2F24-4C69-8B9D-A01F1C001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021ABC4-E4A2-48F6-BBC2-E35109B7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76C5-649F-4E6A-99BB-6C060D535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355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37D8D05-9F3A-4C1E-B2C6-67BAEBCA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9F56-51FA-4C88-BF2C-5C64F53EE1B2}" type="datetimeFigureOut">
              <a:rPr lang="it-IT" smtClean="0"/>
              <a:t>01/11/2018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297A931-50B4-4032-9AB5-B02BF5FDD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71BDC2-6681-4E3B-8B28-50466A1A2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76C5-649F-4E6A-99BB-6C060D535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421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E90B0C-DA07-4E17-B821-1F862F19F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D31EC2-170A-41F8-81A0-E37D3F4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BDFF2E3-FBFD-462C-A3BC-B89BFA32F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4A84412-9E69-4C13-AFAE-3D9D3CE9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9F56-51FA-4C88-BF2C-5C64F53EE1B2}" type="datetimeFigureOut">
              <a:rPr lang="it-IT" smtClean="0"/>
              <a:t>01/11/2018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9E8738-D606-48B3-ABAB-0EAEFFD9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F303470-02D8-47FA-A0A8-0738EECED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76C5-649F-4E6A-99BB-6C060D535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11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F4A8E2-12A0-40D3-9FDD-A2D79704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9E2362F-86A6-4753-BAAC-E102E0DA1B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C2D054C-449B-44AE-9898-37BFAF91C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97AA983-7E0F-46E4-9CD7-F80E4CB8C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9F56-51FA-4C88-BF2C-5C64F53EE1B2}" type="datetimeFigureOut">
              <a:rPr lang="it-IT" smtClean="0"/>
              <a:t>01/11/2018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F67B2F-1F03-4FB9-9D80-F90C10B8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93B505-530F-4FA8-8C3E-2FE8FC274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76C5-649F-4E6A-99BB-6C060D535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17C57BB-1974-4C30-B8D5-5530B0FD4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2B33B6-DCB4-4FCD-AE8C-F337F96CF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121D44-63B7-4A4F-8BA5-99E8ACB545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A9F56-51FA-4C88-BF2C-5C64F53EE1B2}" type="datetimeFigureOut">
              <a:rPr lang="it-IT" smtClean="0"/>
              <a:t>01/11/2018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6FB1BA-7E42-46EA-8B45-C2A312213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0F7585-C159-42A7-9BD9-EF8461F55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876C5-649F-4E6A-99BB-6C060D5355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07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1518E3-5945-494D-B054-944D0CA33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500" y="1870745"/>
            <a:ext cx="9306188" cy="2072080"/>
          </a:xfrm>
        </p:spPr>
        <p:txBody>
          <a:bodyPr/>
          <a:lstStyle/>
          <a:p>
            <a:r>
              <a:rPr lang="it-IT" b="1" dirty="0" err="1"/>
              <a:t>Skeletal</a:t>
            </a:r>
            <a:r>
              <a:rPr lang="it-IT" b="1" dirty="0"/>
              <a:t> muscle </a:t>
            </a:r>
            <a:r>
              <a:rPr lang="it-IT" b="1" dirty="0" err="1"/>
              <a:t>tone</a:t>
            </a:r>
            <a:r>
              <a:rPr lang="it-IT" b="1" dirty="0"/>
              <a:t> regulation, Gamma system</a:t>
            </a:r>
          </a:p>
        </p:txBody>
      </p:sp>
    </p:spTree>
    <p:extLst>
      <p:ext uri="{BB962C8B-B14F-4D97-AF65-F5344CB8AC3E}">
        <p14:creationId xmlns:p14="http://schemas.microsoft.com/office/powerpoint/2010/main" val="1674257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955981-F647-4ACD-8648-5C215577E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DAMPING FUNCTION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D61D68-0A71-43DF-865E-1559167CC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4301"/>
            <a:ext cx="5235429" cy="4272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The </a:t>
            </a:r>
            <a:r>
              <a:rPr lang="it-IT" dirty="0" err="1"/>
              <a:t>myotatic</a:t>
            </a:r>
            <a:r>
              <a:rPr lang="it-IT" dirty="0"/>
              <a:t> reflex </a:t>
            </a:r>
            <a:r>
              <a:rPr lang="it-IT" dirty="0" err="1"/>
              <a:t>acts</a:t>
            </a:r>
            <a:r>
              <a:rPr lang="it-IT" dirty="0"/>
              <a:t> in the </a:t>
            </a:r>
            <a:r>
              <a:rPr lang="it-IT" dirty="0" err="1"/>
              <a:t>coarse</a:t>
            </a:r>
            <a:r>
              <a:rPr lang="it-IT" dirty="0"/>
              <a:t> </a:t>
            </a:r>
            <a:r>
              <a:rPr lang="it-IT" dirty="0" err="1"/>
              <a:t>adjustment</a:t>
            </a:r>
            <a:r>
              <a:rPr lang="it-IT" dirty="0"/>
              <a:t> of muscle </a:t>
            </a:r>
            <a:r>
              <a:rPr lang="it-IT" dirty="0" err="1"/>
              <a:t>tension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The fine </a:t>
            </a:r>
            <a:r>
              <a:rPr lang="it-IT" dirty="0" err="1"/>
              <a:t>adjustment</a:t>
            </a:r>
            <a:r>
              <a:rPr lang="it-IT" dirty="0"/>
              <a:t> in muscle activity are </a:t>
            </a:r>
            <a:r>
              <a:rPr lang="it-IT" dirty="0" err="1"/>
              <a:t>dependent</a:t>
            </a:r>
            <a:r>
              <a:rPr lang="it-IT" dirty="0"/>
              <a:t> on the </a:t>
            </a:r>
            <a:r>
              <a:rPr lang="it-IT" dirty="0" err="1"/>
              <a:t>integrity</a:t>
            </a:r>
            <a:r>
              <a:rPr lang="it-IT" dirty="0"/>
              <a:t> of the gamma loop.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B26C08-8AA8-472E-A61C-0F727AC3F5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3" b="3663"/>
          <a:stretch/>
        </p:blipFill>
        <p:spPr>
          <a:xfrm>
            <a:off x="5746459" y="1644242"/>
            <a:ext cx="6174342" cy="451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99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40095A-98E9-4C3A-96A2-3DCC5CC1A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GAMMA LOOP-SPINDLE AS A DETECTOR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8DA1EC-04B0-4950-8E59-63E72AEE9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10686"/>
            <a:ext cx="3775745" cy="47985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Signaling difference between the desired length of the muscle and its actual length.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shorter than the actual length, the spindle afferents stimulate the motor neurons to generate a force that makes the muscle contract.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9F2D158-8B5F-4C56-9A3E-C5A1D7A054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8" b="10027"/>
          <a:stretch/>
        </p:blipFill>
        <p:spPr>
          <a:xfrm>
            <a:off x="4597893" y="3263320"/>
            <a:ext cx="7475679" cy="271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93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54933F-6355-48F5-9490-153C4623D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RETICULAR FORMATION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7C577CE4-35E9-4B91-A540-DE37875C3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472" y="1791842"/>
            <a:ext cx="5704967" cy="4407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PONTINE RETICULAR SYSTEM/ FACILITATORY AREA</a:t>
            </a:r>
          </a:p>
          <a:p>
            <a:pPr marL="0" indent="0">
              <a:buNone/>
            </a:pPr>
            <a:r>
              <a:rPr lang="it-IT" dirty="0"/>
              <a:t>EXCITES ANTIGRAVITY MUSCLES IPSILATERALLY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MEDULLARY RETICULAR SYSTEM INHIBITS ANTIGRAVITY MUSCLES CONTRALATERALLY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9D0352B4-3089-48E4-A6AA-DFB1BE1B228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635691" y="93697"/>
            <a:ext cx="4611410" cy="676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87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C69D00-F29C-409A-A294-7A7C3262A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VESTIBULAR SYSTEM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E74FAB-1373-41FD-A0EA-2F370D461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906"/>
            <a:ext cx="5000538" cy="4798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Vestibular nuclei control selectively the excitatory signals to the antigravity muscles via alpha and gamma motor neurons.</a:t>
            </a:r>
          </a:p>
          <a:p>
            <a:pPr marL="0" indent="0">
              <a:buNone/>
            </a:pPr>
            <a:r>
              <a:rPr lang="en-US" sz="3200" dirty="0"/>
              <a:t>Maintain equilibrium by functioning in association with the pontine reticular nuclei via lateral and medial vestibulospinal tracts.</a:t>
            </a:r>
            <a:endParaRPr lang="it-IT" sz="3200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38D5869-8260-4662-8AEA-0875B390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077" y="311567"/>
            <a:ext cx="4538717" cy="640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59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E2C70F-8E16-436A-A451-F4A5026AF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115"/>
            <a:ext cx="5537433" cy="1317070"/>
          </a:xfrm>
        </p:spPr>
        <p:txBody>
          <a:bodyPr>
            <a:normAutofit/>
          </a:bodyPr>
          <a:lstStyle/>
          <a:p>
            <a:r>
              <a:rPr lang="it-IT" b="1" dirty="0"/>
              <a:t>CEREBELLUM AS A COMPARATOR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945C3D-456B-4708-A684-5DC11D54F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8407"/>
            <a:ext cx="5210263" cy="5134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dirty="0" err="1"/>
              <a:t>Spinocerebellar</a:t>
            </a:r>
            <a:r>
              <a:rPr lang="it-IT" sz="3600" dirty="0"/>
              <a:t> </a:t>
            </a:r>
            <a:r>
              <a:rPr lang="it-IT" sz="3600" dirty="0" err="1"/>
              <a:t>tracts</a:t>
            </a:r>
            <a:endParaRPr lang="it-IT" sz="3600" dirty="0"/>
          </a:p>
          <a:p>
            <a:pPr marL="0" indent="0">
              <a:buNone/>
            </a:pPr>
            <a:endParaRPr lang="it-IT" sz="3600" dirty="0"/>
          </a:p>
          <a:p>
            <a:pPr marL="0" indent="0">
              <a:buNone/>
            </a:pPr>
            <a:r>
              <a:rPr lang="it-IT" sz="3600" dirty="0"/>
              <a:t>	</a:t>
            </a:r>
            <a:r>
              <a:rPr lang="it-IT" sz="3600" dirty="0" err="1"/>
              <a:t>Vermis</a:t>
            </a:r>
            <a:r>
              <a:rPr lang="it-IT" sz="3600" dirty="0"/>
              <a:t>  </a:t>
            </a:r>
          </a:p>
          <a:p>
            <a:pPr marL="0" indent="0">
              <a:buNone/>
            </a:pPr>
            <a:endParaRPr lang="it-IT" sz="3600" dirty="0"/>
          </a:p>
          <a:p>
            <a:pPr marL="0" indent="0">
              <a:buNone/>
            </a:pPr>
            <a:r>
              <a:rPr lang="it-IT" sz="3600" dirty="0" err="1"/>
              <a:t>Fastigial</a:t>
            </a:r>
            <a:r>
              <a:rPr lang="it-IT" sz="3600" dirty="0"/>
              <a:t> </a:t>
            </a:r>
            <a:r>
              <a:rPr lang="it-IT" sz="3600" dirty="0" err="1"/>
              <a:t>nucleus</a:t>
            </a:r>
            <a:endParaRPr lang="it-IT" sz="3600" dirty="0"/>
          </a:p>
          <a:p>
            <a:pPr marL="0" indent="0">
              <a:buNone/>
            </a:pPr>
            <a:endParaRPr lang="it-IT" sz="3600" dirty="0"/>
          </a:p>
          <a:p>
            <a:pPr marL="0" indent="0">
              <a:buNone/>
            </a:pPr>
            <a:r>
              <a:rPr lang="it-IT" sz="3600" dirty="0" err="1"/>
              <a:t>Reticular</a:t>
            </a:r>
            <a:r>
              <a:rPr lang="it-IT" sz="3600" dirty="0"/>
              <a:t>/</a:t>
            </a:r>
            <a:r>
              <a:rPr lang="it-IT" sz="3600" dirty="0" err="1"/>
              <a:t>vestibular</a:t>
            </a:r>
            <a:r>
              <a:rPr lang="it-IT" sz="3600" dirty="0"/>
              <a:t> nuclei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BC826FF-69F7-4835-90CF-106629749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072" y="444618"/>
            <a:ext cx="5883923" cy="611557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0DBEE6F-8CFB-49A0-B2D8-9A830D76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300" y="3276073"/>
            <a:ext cx="451067" cy="79258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10FA597-1B84-496D-8355-A1344BB88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496" y="2026046"/>
            <a:ext cx="451143" cy="79254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A5C8DFC-1B32-4C03-8515-99D533AF9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496" y="4559521"/>
            <a:ext cx="451143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88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E5342B-877D-4CFE-AF9E-804705A87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08" y="356736"/>
            <a:ext cx="10515600" cy="1325563"/>
          </a:xfrm>
        </p:spPr>
        <p:txBody>
          <a:bodyPr/>
          <a:lstStyle/>
          <a:p>
            <a:r>
              <a:rPr lang="it-IT" b="1" dirty="0"/>
              <a:t>DECEREBRATE POSTURE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A9017A-A8A8-4AE5-B025-03CCBC1C2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40" y="1526796"/>
            <a:ext cx="4941815" cy="48682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600" dirty="0"/>
              <a:t>Low brain </a:t>
            </a:r>
            <a:r>
              <a:rPr lang="it-IT" sz="3600" dirty="0" err="1"/>
              <a:t>stem</a:t>
            </a:r>
            <a:r>
              <a:rPr lang="it-IT" sz="3600" dirty="0"/>
              <a:t> damage</a:t>
            </a:r>
          </a:p>
          <a:p>
            <a:pPr marL="0" indent="0">
              <a:buNone/>
            </a:pPr>
            <a:endParaRPr lang="it-IT" sz="3600" dirty="0"/>
          </a:p>
          <a:p>
            <a:pPr marL="0" indent="0">
              <a:buNone/>
            </a:pPr>
            <a:r>
              <a:rPr lang="it-IT" sz="3600" dirty="0" err="1"/>
              <a:t>Unopposed</a:t>
            </a:r>
            <a:r>
              <a:rPr lang="it-IT" sz="3600" dirty="0"/>
              <a:t> </a:t>
            </a:r>
            <a:r>
              <a:rPr lang="it-IT" sz="3600" dirty="0" err="1"/>
              <a:t>vestibulospinal</a:t>
            </a:r>
            <a:r>
              <a:rPr lang="it-IT" sz="3600" dirty="0"/>
              <a:t> </a:t>
            </a:r>
            <a:r>
              <a:rPr lang="it-IT" sz="3600" dirty="0" err="1"/>
              <a:t>firing</a:t>
            </a:r>
            <a:r>
              <a:rPr lang="it-IT" sz="3600" dirty="0"/>
              <a:t>, </a:t>
            </a:r>
            <a:r>
              <a:rPr lang="it-IT" sz="3600" dirty="0" err="1"/>
              <a:t>interrupted</a:t>
            </a:r>
            <a:r>
              <a:rPr lang="it-IT" sz="3600" dirty="0"/>
              <a:t> </a:t>
            </a:r>
            <a:r>
              <a:rPr lang="it-IT" sz="3600" dirty="0" err="1"/>
              <a:t>rubrospinal</a:t>
            </a:r>
            <a:endParaRPr lang="it-IT" sz="3600" dirty="0"/>
          </a:p>
          <a:p>
            <a:pPr marL="0" indent="0">
              <a:buNone/>
            </a:pPr>
            <a:endParaRPr lang="it-IT" sz="3600" dirty="0"/>
          </a:p>
          <a:p>
            <a:pPr marL="0" indent="0">
              <a:buNone/>
            </a:pPr>
            <a:endParaRPr lang="it-IT" sz="3600" dirty="0"/>
          </a:p>
          <a:p>
            <a:pPr marL="0" indent="0">
              <a:buNone/>
            </a:pPr>
            <a:r>
              <a:rPr lang="it-IT" sz="3600" dirty="0"/>
              <a:t>Gamma </a:t>
            </a:r>
            <a:r>
              <a:rPr lang="it-IT" sz="3600" dirty="0" err="1"/>
              <a:t>motor</a:t>
            </a:r>
            <a:r>
              <a:rPr lang="it-IT" sz="3600" dirty="0"/>
              <a:t> </a:t>
            </a:r>
            <a:r>
              <a:rPr lang="it-IT" sz="3600" dirty="0" err="1"/>
              <a:t>neurons</a:t>
            </a:r>
            <a:r>
              <a:rPr lang="it-IT" sz="3600" dirty="0"/>
              <a:t> </a:t>
            </a:r>
            <a:r>
              <a:rPr lang="it-IT" sz="3600" dirty="0" err="1"/>
              <a:t>lack</a:t>
            </a:r>
            <a:r>
              <a:rPr lang="it-IT" sz="3600" dirty="0"/>
              <a:t> of </a:t>
            </a:r>
            <a:r>
              <a:rPr lang="it-IT" sz="3600" dirty="0" err="1"/>
              <a:t>inhibition</a:t>
            </a:r>
            <a:endParaRPr lang="it-IT" sz="36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148D1F8-79E3-44B4-927F-6FDE5E606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" t="10710" r="-603" b="9903"/>
          <a:stretch/>
        </p:blipFill>
        <p:spPr>
          <a:xfrm>
            <a:off x="5657065" y="1514518"/>
            <a:ext cx="6534936" cy="517989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B73E0D0-9990-4E7C-87A1-570454A23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324" y="1950546"/>
            <a:ext cx="451143" cy="79254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E7D6FB8-44D6-4C51-80CF-9A96F92B0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935" y="4383352"/>
            <a:ext cx="451143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72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AC24E-3FEE-4F52-AFA9-77E73919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58" y="318782"/>
            <a:ext cx="11450972" cy="2416029"/>
          </a:xfrm>
        </p:spPr>
        <p:txBody>
          <a:bodyPr>
            <a:normAutofit/>
          </a:bodyPr>
          <a:lstStyle/>
          <a:p>
            <a:r>
              <a:rPr lang="it-IT" b="1" dirty="0"/>
              <a:t>CEREBELLAR DISEASE</a:t>
            </a:r>
            <a:br>
              <a:rPr lang="it-IT" b="1" dirty="0"/>
            </a:br>
            <a:br>
              <a:rPr lang="it-IT" b="1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6350F2-F34C-4FF8-BAE1-DCF9B212A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859" y="-360727"/>
            <a:ext cx="5226341" cy="72187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4000" dirty="0"/>
          </a:p>
          <a:p>
            <a:pPr marL="0" indent="0">
              <a:buNone/>
            </a:pPr>
            <a:endParaRPr lang="it-IT" sz="4000" dirty="0"/>
          </a:p>
          <a:p>
            <a:pPr marL="0" indent="0">
              <a:buNone/>
            </a:pPr>
            <a:r>
              <a:rPr lang="it-IT" sz="6000" dirty="0" err="1"/>
              <a:t>Hypotonia</a:t>
            </a:r>
            <a:endParaRPr lang="it-IT" sz="6000" dirty="0"/>
          </a:p>
          <a:p>
            <a:pPr marL="0" indent="0">
              <a:buNone/>
            </a:pPr>
            <a:endParaRPr lang="it-IT" sz="6000" dirty="0"/>
          </a:p>
          <a:p>
            <a:pPr marL="0" indent="0">
              <a:buNone/>
            </a:pPr>
            <a:r>
              <a:rPr lang="it-IT" sz="6000" dirty="0" err="1"/>
              <a:t>Ataxia</a:t>
            </a:r>
            <a:endParaRPr lang="it-IT" sz="6000" dirty="0"/>
          </a:p>
          <a:p>
            <a:pPr marL="0" indent="0">
              <a:buNone/>
            </a:pPr>
            <a:endParaRPr lang="it-IT" sz="6000" dirty="0"/>
          </a:p>
          <a:p>
            <a:pPr marL="0" indent="0">
              <a:buNone/>
            </a:pPr>
            <a:r>
              <a:rPr lang="it-IT" sz="6000" dirty="0" err="1"/>
              <a:t>Dysarthria</a:t>
            </a:r>
            <a:r>
              <a:rPr lang="it-IT" sz="6000" dirty="0"/>
              <a:t> </a:t>
            </a:r>
          </a:p>
          <a:p>
            <a:pPr marL="0" indent="0">
              <a:buNone/>
            </a:pPr>
            <a:endParaRPr lang="it-IT" sz="4000" dirty="0"/>
          </a:p>
          <a:p>
            <a:pPr marL="0" indent="0">
              <a:buNone/>
            </a:pPr>
            <a:endParaRPr lang="it-IT" sz="4000" dirty="0"/>
          </a:p>
          <a:p>
            <a:pPr marL="0" indent="0">
              <a:buNone/>
            </a:pPr>
            <a:endParaRPr lang="it-IT" sz="4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A345944-B56A-43DD-AA24-882EC4E6A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2" r="2969" b="1"/>
          <a:stretch/>
        </p:blipFill>
        <p:spPr>
          <a:xfrm>
            <a:off x="212348" y="3158659"/>
            <a:ext cx="6213619" cy="319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91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9884F5-9CE2-40ED-8CF7-CAEEFA93A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18" y="302004"/>
            <a:ext cx="10758182" cy="587495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Sources:</a:t>
            </a:r>
          </a:p>
          <a:p>
            <a:pPr marL="0" indent="0">
              <a:buNone/>
            </a:pPr>
            <a:r>
              <a:rPr lang="en-US" dirty="0"/>
              <a:t>Functional Neuroscience, Oswald Steward </a:t>
            </a:r>
          </a:p>
          <a:p>
            <a:pPr marL="0" indent="0">
              <a:buNone/>
            </a:pPr>
            <a:r>
              <a:rPr lang="en-US" dirty="0"/>
              <a:t>Neuroscience, Sinauer Associates</a:t>
            </a:r>
          </a:p>
          <a:p>
            <a:pPr marL="0" indent="0">
              <a:buNone/>
            </a:pPr>
            <a:r>
              <a:rPr lang="en-US" dirty="0"/>
              <a:t>Neurophysiology: A Conceptual </a:t>
            </a:r>
            <a:r>
              <a:rPr lang="en-US" dirty="0" err="1"/>
              <a:t>Approach,Roger</a:t>
            </a:r>
            <a:r>
              <a:rPr lang="en-US" dirty="0"/>
              <a:t> Carpenter, Benjamin </a:t>
            </a:r>
            <a:r>
              <a:rPr lang="en-US" dirty="0" err="1"/>
              <a:t>Reddi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Physiology for undergraduate students, </a:t>
            </a:r>
            <a:r>
              <a:rPr lang="en-US" dirty="0" err="1"/>
              <a:t>Indu</a:t>
            </a:r>
            <a:r>
              <a:rPr lang="en-US" dirty="0"/>
              <a:t> Khurana</a:t>
            </a:r>
          </a:p>
          <a:p>
            <a:pPr marL="0" indent="0">
              <a:buNone/>
            </a:pPr>
            <a:r>
              <a:rPr lang="it-IT" dirty="0" err="1"/>
              <a:t>Fundamental</a:t>
            </a:r>
            <a:r>
              <a:rPr lang="it-IT" dirty="0"/>
              <a:t> </a:t>
            </a:r>
            <a:r>
              <a:rPr lang="it-IT" dirty="0" err="1"/>
              <a:t>Neuroscience</a:t>
            </a:r>
            <a:r>
              <a:rPr lang="it-IT" dirty="0"/>
              <a:t>: Michael J. </a:t>
            </a:r>
            <a:r>
              <a:rPr lang="it-IT" dirty="0" err="1"/>
              <a:t>Zigmond</a:t>
            </a:r>
            <a:r>
              <a:rPr lang="it-IT" dirty="0"/>
              <a:t>, Floyd E. Bloom Fifth edition</a:t>
            </a:r>
          </a:p>
          <a:p>
            <a:pPr marL="0" indent="0">
              <a:buNone/>
            </a:pPr>
            <a:r>
              <a:rPr lang="en-US" dirty="0"/>
              <a:t>Guyton and Hall Textbook of Medical Physiology, 13th edition </a:t>
            </a:r>
          </a:p>
          <a:p>
            <a:pPr marL="0" indent="0">
              <a:buNone/>
            </a:pPr>
            <a:r>
              <a:rPr lang="en-US" dirty="0"/>
              <a:t>Berne &amp; Levy Physiology - 7th Edition</a:t>
            </a:r>
          </a:p>
          <a:p>
            <a:pPr marL="0" indent="0">
              <a:buNone/>
            </a:pPr>
            <a:r>
              <a:rPr lang="en-US" dirty="0" err="1"/>
              <a:t>Ganong's</a:t>
            </a:r>
            <a:r>
              <a:rPr lang="en-US" dirty="0"/>
              <a:t> Review of Medical Physiology, 24th Edition</a:t>
            </a:r>
          </a:p>
          <a:p>
            <a:pPr marL="0" indent="0">
              <a:buNone/>
            </a:pPr>
            <a:r>
              <a:rPr lang="en-US" dirty="0"/>
              <a:t>Essentials of Medical Physiology. Seventh Edition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594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2DDFC1-F50B-4FB9-B6F5-E418F5063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MUSCLE TONE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37DE1B-84A0-4C1F-8A42-62869D652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37188"/>
            <a:ext cx="3431796" cy="4446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State of </a:t>
            </a:r>
            <a:r>
              <a:rPr lang="it-IT" dirty="0" err="1"/>
              <a:t>partial</a:t>
            </a:r>
            <a:r>
              <a:rPr lang="it-IT" dirty="0"/>
              <a:t> </a:t>
            </a:r>
            <a:r>
              <a:rPr lang="it-IT" dirty="0" err="1"/>
              <a:t>isometric</a:t>
            </a:r>
            <a:r>
              <a:rPr lang="it-IT" dirty="0"/>
              <a:t> </a:t>
            </a:r>
            <a:r>
              <a:rPr lang="it-IT" dirty="0" err="1"/>
              <a:t>contraction</a:t>
            </a:r>
            <a:r>
              <a:rPr lang="it-IT" dirty="0"/>
              <a:t> </a:t>
            </a:r>
            <a:r>
              <a:rPr lang="it-IT" dirty="0" err="1"/>
              <a:t>maintained</a:t>
            </a:r>
            <a:r>
              <a:rPr lang="it-IT" dirty="0"/>
              <a:t> by </a:t>
            </a:r>
            <a:r>
              <a:rPr lang="it-IT" dirty="0" err="1"/>
              <a:t>continuous</a:t>
            </a:r>
            <a:r>
              <a:rPr lang="it-IT" dirty="0"/>
              <a:t> activity of </a:t>
            </a:r>
            <a:r>
              <a:rPr lang="it-IT" dirty="0" err="1"/>
              <a:t>alpha</a:t>
            </a:r>
            <a:r>
              <a:rPr lang="it-IT" dirty="0"/>
              <a:t> </a:t>
            </a:r>
            <a:r>
              <a:rPr lang="it-IT" dirty="0" err="1"/>
              <a:t>motor</a:t>
            </a:r>
            <a:r>
              <a:rPr lang="it-IT" dirty="0"/>
              <a:t> </a:t>
            </a:r>
            <a:r>
              <a:rPr lang="it-IT" dirty="0" err="1"/>
              <a:t>neurons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en-US" dirty="0"/>
              <a:t>Posture is maintained through reflex adjustments of tone of antigravity muscles.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A2B4932-54AF-4807-9F66-18E2BDA19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014" y="1417739"/>
            <a:ext cx="7550036" cy="495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06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A588D4-0C14-4ECB-9E08-4DCED855D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3" y="469783"/>
            <a:ext cx="5880682" cy="1434518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sz="4900" b="1" dirty="0"/>
              <a:t>PROPRIOCEPTORS-</a:t>
            </a:r>
            <a:br>
              <a:rPr lang="it-IT" sz="4900" b="1" dirty="0"/>
            </a:br>
            <a:r>
              <a:rPr lang="it-IT" sz="4900" b="1" dirty="0"/>
              <a:t>MUSCLE SPINDLES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17C537-D76A-4D94-8C45-CF16F96CF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19" y="1930019"/>
            <a:ext cx="5008927" cy="4473998"/>
          </a:xfrm>
        </p:spPr>
        <p:txBody>
          <a:bodyPr/>
          <a:lstStyle/>
          <a:p>
            <a:pPr marL="0" indent="0">
              <a:buNone/>
            </a:pPr>
            <a:r>
              <a:rPr lang="it-IT" sz="3600" dirty="0" err="1"/>
              <a:t>Polar</a:t>
            </a:r>
            <a:r>
              <a:rPr lang="it-IT" sz="3600" dirty="0"/>
              <a:t> </a:t>
            </a:r>
            <a:r>
              <a:rPr lang="it-IT" sz="3600" dirty="0" err="1"/>
              <a:t>ends</a:t>
            </a:r>
            <a:endParaRPr lang="it-IT" sz="3600" dirty="0"/>
          </a:p>
          <a:p>
            <a:pPr marL="0" indent="0">
              <a:buNone/>
            </a:pPr>
            <a:r>
              <a:rPr lang="it-IT" sz="3600" dirty="0"/>
              <a:t>Central </a:t>
            </a:r>
            <a:r>
              <a:rPr lang="it-IT" sz="3600" dirty="0" err="1"/>
              <a:t>portion</a:t>
            </a:r>
            <a:r>
              <a:rPr lang="it-IT" sz="3600" dirty="0"/>
              <a:t> </a:t>
            </a:r>
          </a:p>
          <a:p>
            <a:pPr marL="0" indent="0">
              <a:buNone/>
            </a:pPr>
            <a:endParaRPr lang="it-IT" sz="3600" dirty="0"/>
          </a:p>
          <a:p>
            <a:pPr marL="0" indent="0">
              <a:buNone/>
            </a:pPr>
            <a:r>
              <a:rPr lang="it-IT" sz="3600" dirty="0" err="1"/>
              <a:t>Nuclear</a:t>
            </a:r>
            <a:r>
              <a:rPr lang="it-IT" sz="3600" dirty="0"/>
              <a:t> </a:t>
            </a:r>
            <a:r>
              <a:rPr lang="it-IT" sz="3600" dirty="0" err="1"/>
              <a:t>bag</a:t>
            </a:r>
            <a:r>
              <a:rPr lang="it-IT" sz="3600" dirty="0"/>
              <a:t> </a:t>
            </a:r>
            <a:r>
              <a:rPr lang="it-IT" sz="3600" dirty="0" err="1"/>
              <a:t>fibers</a:t>
            </a:r>
            <a:endParaRPr lang="it-IT" sz="3600" dirty="0"/>
          </a:p>
          <a:p>
            <a:pPr marL="0" indent="0">
              <a:buNone/>
            </a:pPr>
            <a:r>
              <a:rPr lang="it-IT" sz="3600" dirty="0" err="1"/>
              <a:t>Nuclear</a:t>
            </a:r>
            <a:r>
              <a:rPr lang="it-IT" sz="3600" dirty="0"/>
              <a:t> </a:t>
            </a:r>
            <a:r>
              <a:rPr lang="it-IT" sz="3600" dirty="0" err="1"/>
              <a:t>chain</a:t>
            </a:r>
            <a:r>
              <a:rPr lang="it-IT" sz="3600" dirty="0"/>
              <a:t> </a:t>
            </a:r>
            <a:r>
              <a:rPr lang="it-IT" sz="3600" dirty="0" err="1"/>
              <a:t>fibers</a:t>
            </a:r>
            <a:endParaRPr lang="it-IT" sz="3600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2BD94E1-6897-43D2-A007-9B2B06381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464" y="610601"/>
            <a:ext cx="5433446" cy="601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8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980AB6-1791-428B-A141-D9ECAA8F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MUSCLE SPINDLE RESPONSES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054F5DA-7825-4742-8409-0E7404BF4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3732" y="1593908"/>
            <a:ext cx="5183843" cy="4595755"/>
          </a:xfrm>
        </p:spPr>
        <p:txBody>
          <a:bodyPr/>
          <a:lstStyle/>
          <a:p>
            <a:pPr marL="0" indent="0">
              <a:buNone/>
            </a:pPr>
            <a:r>
              <a:rPr lang="it-IT" dirty="0" err="1"/>
              <a:t>Static</a:t>
            </a:r>
            <a:r>
              <a:rPr lang="it-IT" dirty="0"/>
              <a:t> </a:t>
            </a:r>
            <a:r>
              <a:rPr lang="it-IT" dirty="0" err="1"/>
              <a:t>response</a:t>
            </a:r>
            <a:r>
              <a:rPr lang="it-IT" dirty="0"/>
              <a:t>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/>
              <a:t>Involves</a:t>
            </a:r>
            <a:r>
              <a:rPr lang="it-IT" dirty="0"/>
              <a:t> </a:t>
            </a:r>
            <a:r>
              <a:rPr lang="it-IT" dirty="0" err="1"/>
              <a:t>Static</a:t>
            </a:r>
            <a:r>
              <a:rPr lang="it-IT" dirty="0"/>
              <a:t> </a:t>
            </a:r>
            <a:r>
              <a:rPr lang="it-IT" dirty="0" err="1"/>
              <a:t>nuclear</a:t>
            </a:r>
            <a:r>
              <a:rPr lang="it-IT" dirty="0"/>
              <a:t> </a:t>
            </a:r>
            <a:r>
              <a:rPr lang="it-IT" dirty="0" err="1"/>
              <a:t>bag</a:t>
            </a:r>
            <a:r>
              <a:rPr lang="it-IT" dirty="0"/>
              <a:t> and </a:t>
            </a:r>
            <a:r>
              <a:rPr lang="it-IT" dirty="0" err="1"/>
              <a:t>nuclear</a:t>
            </a:r>
            <a:r>
              <a:rPr lang="it-IT" dirty="0"/>
              <a:t> </a:t>
            </a:r>
            <a:r>
              <a:rPr lang="it-IT" dirty="0" err="1"/>
              <a:t>chain</a:t>
            </a:r>
            <a:r>
              <a:rPr lang="it-IT" dirty="0"/>
              <a:t> </a:t>
            </a:r>
            <a:r>
              <a:rPr lang="it-IT" dirty="0" err="1"/>
              <a:t>fibers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Via </a:t>
            </a:r>
            <a:r>
              <a:rPr lang="it-IT" dirty="0" err="1"/>
              <a:t>primary</a:t>
            </a:r>
            <a:r>
              <a:rPr lang="it-IT" dirty="0"/>
              <a:t> (</a:t>
            </a:r>
            <a:r>
              <a:rPr lang="it-IT" dirty="0" err="1"/>
              <a:t>Ia</a:t>
            </a:r>
            <a:r>
              <a:rPr lang="it-IT" dirty="0"/>
              <a:t>) and </a:t>
            </a:r>
            <a:r>
              <a:rPr lang="it-IT" dirty="0" err="1"/>
              <a:t>secondary</a:t>
            </a:r>
            <a:r>
              <a:rPr lang="it-IT" dirty="0"/>
              <a:t> (II) </a:t>
            </a:r>
            <a:r>
              <a:rPr lang="it-IT" dirty="0" err="1"/>
              <a:t>endinds</a:t>
            </a: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4A12F39-5D17-4841-9765-46177CD78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075" y="1602297"/>
            <a:ext cx="5172702" cy="4771924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Dynamic </a:t>
            </a:r>
            <a:r>
              <a:rPr lang="it-IT" dirty="0" err="1"/>
              <a:t>response</a:t>
            </a:r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 err="1"/>
              <a:t>Involves</a:t>
            </a:r>
            <a:r>
              <a:rPr lang="it-IT" dirty="0"/>
              <a:t> </a:t>
            </a:r>
            <a:r>
              <a:rPr lang="it-IT" dirty="0" err="1"/>
              <a:t>dynamic</a:t>
            </a:r>
            <a:r>
              <a:rPr lang="it-IT" dirty="0"/>
              <a:t> </a:t>
            </a:r>
            <a:r>
              <a:rPr lang="it-IT" dirty="0" err="1"/>
              <a:t>nuclear</a:t>
            </a:r>
            <a:r>
              <a:rPr lang="it-IT" dirty="0"/>
              <a:t> </a:t>
            </a:r>
            <a:r>
              <a:rPr lang="it-IT" dirty="0" err="1"/>
              <a:t>bag</a:t>
            </a:r>
            <a:r>
              <a:rPr lang="it-IT" dirty="0"/>
              <a:t> </a:t>
            </a:r>
            <a:r>
              <a:rPr lang="it-IT" dirty="0" err="1"/>
              <a:t>fibers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Via </a:t>
            </a:r>
            <a:r>
              <a:rPr lang="it-IT" dirty="0" err="1"/>
              <a:t>primary</a:t>
            </a:r>
            <a:r>
              <a:rPr lang="it-IT" dirty="0"/>
              <a:t> </a:t>
            </a:r>
            <a:r>
              <a:rPr lang="it-IT" dirty="0" err="1"/>
              <a:t>endings</a:t>
            </a:r>
            <a:r>
              <a:rPr lang="it-IT" dirty="0"/>
              <a:t> </a:t>
            </a:r>
            <a:r>
              <a:rPr lang="it-IT" dirty="0" err="1"/>
              <a:t>only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293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955502-CD28-4D29-A730-33D422E75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880" y="469783"/>
            <a:ext cx="3330428" cy="5209563"/>
          </a:xfrm>
        </p:spPr>
        <p:txBody>
          <a:bodyPr/>
          <a:lstStyle/>
          <a:p>
            <a:r>
              <a:rPr lang="it-IT" b="1" dirty="0"/>
              <a:t>STRETCH REFLEX</a:t>
            </a: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r>
              <a:rPr lang="it-IT" dirty="0" err="1"/>
              <a:t>Reflexive</a:t>
            </a:r>
            <a:r>
              <a:rPr lang="it-IT" dirty="0"/>
              <a:t> </a:t>
            </a:r>
            <a:r>
              <a:rPr lang="it-IT" dirty="0" err="1"/>
              <a:t>contraction</a:t>
            </a:r>
            <a:r>
              <a:rPr lang="it-IT" dirty="0"/>
              <a:t> following stretching 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76AED224-CAD2-4317-88C9-1D6997172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051" y="1087073"/>
            <a:ext cx="7443307" cy="514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2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432CA2-18D0-4B57-9F88-63A0C1E2B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243282"/>
            <a:ext cx="4840447" cy="6445474"/>
          </a:xfrm>
        </p:spPr>
        <p:txBody>
          <a:bodyPr>
            <a:normAutofit/>
          </a:bodyPr>
          <a:lstStyle/>
          <a:p>
            <a:r>
              <a:rPr lang="it-IT" b="1" dirty="0"/>
              <a:t>KNEE JERK</a:t>
            </a:r>
            <a:br>
              <a:rPr lang="it-IT" b="1" dirty="0"/>
            </a:br>
            <a:br>
              <a:rPr lang="it-IT" b="1" dirty="0"/>
            </a:br>
            <a:r>
              <a:rPr lang="it-IT" b="1" dirty="0" err="1"/>
              <a:t>Upper</a:t>
            </a:r>
            <a:r>
              <a:rPr lang="it-IT" b="1" dirty="0"/>
              <a:t> </a:t>
            </a:r>
            <a:r>
              <a:rPr lang="it-IT" b="1" dirty="0" err="1"/>
              <a:t>motor</a:t>
            </a:r>
            <a:r>
              <a:rPr lang="it-IT" b="1" dirty="0"/>
              <a:t> </a:t>
            </a:r>
            <a:r>
              <a:rPr lang="it-IT" b="1" dirty="0" err="1"/>
              <a:t>neuron</a:t>
            </a:r>
            <a:r>
              <a:rPr lang="it-IT" b="1" dirty="0"/>
              <a:t> </a:t>
            </a:r>
            <a:r>
              <a:rPr lang="it-IT" b="1" dirty="0" err="1"/>
              <a:t>lesion</a:t>
            </a:r>
            <a:br>
              <a:rPr lang="it-IT" b="1" dirty="0"/>
            </a:br>
            <a:r>
              <a:rPr lang="it-IT" dirty="0" err="1"/>
              <a:t>Hyperreflexia</a:t>
            </a:r>
            <a:br>
              <a:rPr lang="it-IT" dirty="0"/>
            </a:br>
            <a:br>
              <a:rPr lang="it-IT" dirty="0"/>
            </a:br>
            <a:r>
              <a:rPr lang="it-IT" b="1" dirty="0"/>
              <a:t>Lower </a:t>
            </a:r>
            <a:r>
              <a:rPr lang="it-IT" b="1" dirty="0" err="1"/>
              <a:t>motor</a:t>
            </a:r>
            <a:r>
              <a:rPr lang="it-IT" b="1" dirty="0"/>
              <a:t> </a:t>
            </a:r>
            <a:r>
              <a:rPr lang="it-IT" b="1" dirty="0" err="1"/>
              <a:t>neuron</a:t>
            </a:r>
            <a:r>
              <a:rPr lang="it-IT" b="1" dirty="0"/>
              <a:t> </a:t>
            </a:r>
            <a:r>
              <a:rPr lang="it-IT" b="1" dirty="0" err="1"/>
              <a:t>lesion</a:t>
            </a:r>
            <a:br>
              <a:rPr lang="it-IT" dirty="0"/>
            </a:br>
            <a:r>
              <a:rPr lang="it-IT" dirty="0" err="1"/>
              <a:t>Hyporeflexia</a:t>
            </a:r>
            <a:br>
              <a:rPr lang="it-IT" b="1" dirty="0"/>
            </a:br>
            <a:endParaRPr lang="it-IT" b="1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C502D54-2015-4AA6-B8AA-9D24EC845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9301" y="504806"/>
            <a:ext cx="6901394" cy="530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33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F11FE9-0C16-4701-B62F-4D8C1153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673" y="482571"/>
            <a:ext cx="4329418" cy="1312673"/>
          </a:xfrm>
        </p:spPr>
        <p:txBody>
          <a:bodyPr/>
          <a:lstStyle/>
          <a:p>
            <a:r>
              <a:rPr lang="it-IT" b="1" dirty="0"/>
              <a:t>GOLGI TENDON ORGAN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A17608-EBD8-48B6-8F28-BF44DCFFF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77" y="2178268"/>
            <a:ext cx="4639811" cy="4314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dirty="0" err="1"/>
              <a:t>Tension</a:t>
            </a:r>
            <a:r>
              <a:rPr lang="it-IT" sz="4000" dirty="0"/>
              <a:t> and change in </a:t>
            </a:r>
            <a:r>
              <a:rPr lang="it-IT" sz="4000" dirty="0" err="1"/>
              <a:t>tension</a:t>
            </a:r>
            <a:endParaRPr lang="it-IT" sz="4000" dirty="0"/>
          </a:p>
          <a:p>
            <a:pPr marL="0" indent="0">
              <a:buNone/>
            </a:pPr>
            <a:endParaRPr lang="it-IT" sz="4000" dirty="0"/>
          </a:p>
          <a:p>
            <a:pPr marL="0" indent="0">
              <a:buNone/>
            </a:pPr>
            <a:r>
              <a:rPr lang="it-IT" sz="4000" dirty="0" err="1"/>
              <a:t>Autogenic</a:t>
            </a:r>
            <a:r>
              <a:rPr lang="it-IT" sz="4000" dirty="0"/>
              <a:t> </a:t>
            </a:r>
            <a:r>
              <a:rPr lang="it-IT" sz="4000" dirty="0" err="1"/>
              <a:t>inhibition</a:t>
            </a:r>
            <a:r>
              <a:rPr lang="it-IT" sz="4000" dirty="0"/>
              <a:t>/ inverse </a:t>
            </a:r>
            <a:r>
              <a:rPr lang="it-IT" sz="4000" dirty="0" err="1"/>
              <a:t>myotatic</a:t>
            </a:r>
            <a:r>
              <a:rPr lang="it-IT" sz="4000" dirty="0"/>
              <a:t> reflex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2403CD9-8FCF-4426-9540-B264157B8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959" y="149520"/>
            <a:ext cx="6159326" cy="659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64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A8CF31-B274-4A56-BAAB-F938DDDB0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GAMMA NEURONS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1002119-6630-4121-B9E1-B3B16A136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798" y="747112"/>
            <a:ext cx="4516773" cy="546254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7D4D412-E6A4-4B4E-947B-89DC4AAB0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77" y="1171712"/>
            <a:ext cx="4816257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19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C9733D-EA40-4BE9-9F87-6FDD8FF05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ALPHA GAMMA COACTIVATION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8757614-7AEC-4328-A80A-708D221D4F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94" t="22214" r="3027" b="25466"/>
          <a:stretch/>
        </p:blipFill>
        <p:spPr>
          <a:xfrm>
            <a:off x="1031846" y="1367405"/>
            <a:ext cx="7625593" cy="5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142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4684</TotalTime>
  <Words>336</Words>
  <Application>Microsoft Office PowerPoint</Application>
  <PresentationFormat>Widescreen</PresentationFormat>
  <Paragraphs>79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di Office</vt:lpstr>
      <vt:lpstr>Skeletal muscle tone regulation, Gamma system</vt:lpstr>
      <vt:lpstr>MUSCLE TONE</vt:lpstr>
      <vt:lpstr>    PROPRIOCEPTORS- MUSCLE SPINDLES    </vt:lpstr>
      <vt:lpstr>MUSCLE SPINDLE RESPONSES</vt:lpstr>
      <vt:lpstr>STRETCH REFLEX   Reflexive contraction following stretching </vt:lpstr>
      <vt:lpstr>KNEE JERK  Upper motor neuron lesion Hyperreflexia  Lower motor neuron lesion Hyporeflexia </vt:lpstr>
      <vt:lpstr>GOLGI TENDON ORGAN</vt:lpstr>
      <vt:lpstr>GAMMA NEURONS</vt:lpstr>
      <vt:lpstr>ALPHA GAMMA COACTIVATION</vt:lpstr>
      <vt:lpstr>DAMPING FUNCTION</vt:lpstr>
      <vt:lpstr>GAMMA LOOP-SPINDLE AS A DETECTOR</vt:lpstr>
      <vt:lpstr>RETICULAR FORMATION</vt:lpstr>
      <vt:lpstr>VESTIBULAR SYSTEM</vt:lpstr>
      <vt:lpstr>CEREBELLUM AS A COMPARATOR</vt:lpstr>
      <vt:lpstr>DECEREBRATE POSTURE</vt:lpstr>
      <vt:lpstr>CEREBELLAR DISEASE 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Skeletal muscle tone regulation</dc:title>
  <dc:creator>camilla sofia rossi</dc:creator>
  <cp:lastModifiedBy>camilla sofia rossi</cp:lastModifiedBy>
  <cp:revision>93</cp:revision>
  <dcterms:created xsi:type="dcterms:W3CDTF">2018-10-17T06:13:13Z</dcterms:created>
  <dcterms:modified xsi:type="dcterms:W3CDTF">2018-11-01T08:03:04Z</dcterms:modified>
</cp:coreProperties>
</file>